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1"/>
  </p:notesMasterIdLst>
  <p:handoutMasterIdLst>
    <p:handoutMasterId r:id="rId32"/>
  </p:handoutMasterIdLst>
  <p:sldIdLst>
    <p:sldId id="256" r:id="rId2"/>
    <p:sldId id="1423" r:id="rId3"/>
    <p:sldId id="1455" r:id="rId4"/>
    <p:sldId id="1349" r:id="rId5"/>
    <p:sldId id="1232" r:id="rId6"/>
    <p:sldId id="1450" r:id="rId7"/>
    <p:sldId id="1360" r:id="rId8"/>
    <p:sldId id="1391" r:id="rId9"/>
    <p:sldId id="1452" r:id="rId10"/>
    <p:sldId id="1513" r:id="rId11"/>
    <p:sldId id="1532" r:id="rId12"/>
    <p:sldId id="1536" r:id="rId13"/>
    <p:sldId id="1538" r:id="rId14"/>
    <p:sldId id="1552" r:id="rId15"/>
    <p:sldId id="1553" r:id="rId16"/>
    <p:sldId id="1555" r:id="rId17"/>
    <p:sldId id="1554" r:id="rId18"/>
    <p:sldId id="1556" r:id="rId19"/>
    <p:sldId id="1557" r:id="rId20"/>
    <p:sldId id="1549" r:id="rId21"/>
    <p:sldId id="1558" r:id="rId22"/>
    <p:sldId id="1559" r:id="rId23"/>
    <p:sldId id="1560" r:id="rId24"/>
    <p:sldId id="1561" r:id="rId25"/>
    <p:sldId id="1551" r:id="rId26"/>
    <p:sldId id="1539" r:id="rId27"/>
    <p:sldId id="1540" r:id="rId28"/>
    <p:sldId id="1541" r:id="rId29"/>
    <p:sldId id="1542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A"/>
    <a:srgbClr val="E44647"/>
    <a:srgbClr val="E6CF5D"/>
    <a:srgbClr val="F8FFA5"/>
    <a:srgbClr val="FAC371"/>
    <a:srgbClr val="00005C"/>
    <a:srgbClr val="2FFF73"/>
    <a:srgbClr val="E67C85"/>
    <a:srgbClr val="F7F0A8"/>
    <a:srgbClr val="A4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90495" autoAdjust="0"/>
  </p:normalViewPr>
  <p:slideViewPr>
    <p:cSldViewPr snapToGrid="0" snapToObjects="1">
      <p:cViewPr varScale="1">
        <p:scale>
          <a:sx n="98" d="100"/>
          <a:sy n="98" d="100"/>
        </p:scale>
        <p:origin x="1158" y="78"/>
      </p:cViewPr>
      <p:guideLst>
        <p:guide orient="horz" pos="254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6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7F55E73-1F85-FF4B-84BB-0F26D23E35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17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A3B4573-DC42-814A-AA19-DDDB4F35D741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CC2355E-BEA1-9643-A7F8-09D95B049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2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9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9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7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1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6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0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96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6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7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5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93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6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9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9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2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355E-BEA1-9643-A7F8-09D95B0490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76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8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77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92191"/>
          </a:xfrm>
          <a:solidFill>
            <a:srgbClr val="00005C"/>
          </a:solidFill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8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Gill Sans MT" charset="0"/>
                <a:ea typeface="Gill Sans MT" charset="0"/>
                <a:cs typeface="Gill Sans MT" charset="0"/>
              </a:defRPr>
            </a:lvl1pPr>
            <a:lvl2pPr>
              <a:defRPr sz="24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20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18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18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7988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34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9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87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35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01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33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3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38491"/>
          </a:xfrm>
          <a:prstGeom prst="rect">
            <a:avLst/>
          </a:prstGeom>
          <a:solidFill>
            <a:srgbClr val="00084E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27" y="1387098"/>
            <a:ext cx="8704579" cy="4739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5314" y="64887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06C8BE47-A309-A04A-8ACD-5472A992E3BA}" type="slidenum">
              <a:rPr lang="en-US" smtClean="0"/>
              <a:pPr/>
              <a:t>‹#›</a:t>
            </a:fld>
            <a:r>
              <a:rPr lang="en-US" dirty="0"/>
              <a:t> / 29</a:t>
            </a:r>
          </a:p>
        </p:txBody>
      </p:sp>
      <p:pic>
        <p:nvPicPr>
          <p:cNvPr id="1028" name="Picture 4" descr="https://lh3.googleusercontent.com/IqN-MyeIkhObhVZvGAaLJlwPRgXlr8t72X0KKbW3YyRuH3_KVs11RSjBM23qyv9MCDNAp631wmZssEb6YSG5K_aACTCVsrd6x4mhPgxPtjZ9RDUMbFuZ3kamYzPM6Ul3P51YwDd8Ryo">
            <a:extLst>
              <a:ext uri="{FF2B5EF4-FFF2-40B4-BE49-F238E27FC236}">
                <a16:creationId xmlns:a16="http://schemas.microsoft.com/office/drawing/2014/main" id="{125B476F-DC31-A54F-B7E8-A5ABC754E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7" y="6264443"/>
            <a:ext cx="491934" cy="5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E1ADB-C4DF-1F45-A589-8DAC0916166E}"/>
              </a:ext>
            </a:extLst>
          </p:cNvPr>
          <p:cNvSpPr txBox="1"/>
          <p:nvPr userDrawn="1"/>
        </p:nvSpPr>
        <p:spPr>
          <a:xfrm>
            <a:off x="675861" y="6334775"/>
            <a:ext cx="184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M.IN.D Lab</a:t>
            </a:r>
            <a:endParaRPr kumimoji="1" lang="ko-KR" altLang="en-US" sz="2000" b="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6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800" kern="120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to6599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221494" y="848724"/>
            <a:ext cx="8682554" cy="2514961"/>
          </a:xfrm>
          <a:solidFill>
            <a:srgbClr val="00084E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전문가 교육과정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Learning Algorithms I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(Continual Learning - Lab)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371" y="3635337"/>
            <a:ext cx="6400800" cy="1888181"/>
          </a:xfrm>
        </p:spPr>
        <p:txBody>
          <a:bodyPr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</a:rPr>
              <a:t>Sangwon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+mn-ea"/>
              </a:rPr>
              <a:t> Jung,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</a:rPr>
              <a:t>Hongjoon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+mn-ea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+mn-ea"/>
              </a:rPr>
              <a:t>Ahn</a:t>
            </a:r>
            <a:endParaRPr lang="en-US" sz="2800" dirty="0">
              <a:solidFill>
                <a:schemeClr val="tx1"/>
              </a:solidFill>
              <a:latin typeface="Gill Sans MT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EA"/>
                </a:solidFill>
                <a:latin typeface="Gill Sans M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toto6599@naver.com</a:t>
            </a:r>
            <a:r>
              <a:rPr lang="en-US" sz="2000" dirty="0">
                <a:solidFill>
                  <a:srgbClr val="0000EA"/>
                </a:solidFill>
                <a:latin typeface="Gill Sans MT"/>
                <a:ea typeface="+mn-ea"/>
              </a:rPr>
              <a:t>, hongjoon0805@naver.com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Gill Sans MT"/>
                <a:ea typeface="+mn-ea"/>
              </a:rPr>
              <a:t>Department of Electrical and Computer Engineering </a:t>
            </a:r>
          </a:p>
        </p:txBody>
      </p:sp>
      <p:pic>
        <p:nvPicPr>
          <p:cNvPr id="4" name="Picture 2" descr="서울대 2021, 2022학년도 대입 주요사항 및 전형 예고...정시 비율 소폭 증가, 이수과목 가산점 등 - 교육정책뉴스">
            <a:extLst>
              <a:ext uri="{FF2B5EF4-FFF2-40B4-BE49-F238E27FC236}">
                <a16:creationId xmlns:a16="http://schemas.microsoft.com/office/drawing/2014/main" id="{164D1911-7739-DA4A-A077-B3F4D0F8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46" y="5281534"/>
            <a:ext cx="2797908" cy="97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Replay-memory based methods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AD0A8A-744F-5E4D-B7C6-CCB6CA907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Typical regularization-based methods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>
                            <a:latin typeface="Cambria Math" panose="02040503050406030204" pitchFamily="18" charset="0"/>
                          </a:rPr>
                          <m:t>minimize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1" lang="ko-KR" alt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ore-KR" dirty="0"/>
              </a:p>
              <a:p>
                <a:pPr lvl="1"/>
                <a:r>
                  <a:rPr kumimoji="1" lang="en-US" altLang="ko-Kore-KR" dirty="0"/>
                  <a:t>Do </a:t>
                </a:r>
                <a:r>
                  <a:rPr kumimoji="1" lang="en-US" altLang="ko-Kore-KR" b="1" dirty="0"/>
                  <a:t>NOT</a:t>
                </a:r>
                <a:r>
                  <a:rPr kumimoji="1" lang="en-US" altLang="ko-Kore-KR" dirty="0"/>
                  <a:t> assume availability of training data from past tasks</a:t>
                </a:r>
              </a:p>
              <a:p>
                <a:pPr lvl="1"/>
                <a:r>
                  <a:rPr kumimoji="1" lang="en-US" altLang="ko-Kore-KR" dirty="0"/>
                  <a:t>But, recall that storing the adaptive regularization parameters require memory space </a:t>
                </a:r>
                <a:r>
                  <a:rPr kumimoji="1" lang="en-US" altLang="ko-Kore-KR" dirty="0">
                    <a:sym typeface="Wingdings" pitchFamily="2" charset="2"/>
                  </a:rPr>
                  <a:t> what about storing small amount of training data? </a:t>
                </a:r>
              </a:p>
              <a:p>
                <a:r>
                  <a:rPr kumimoji="1" lang="en-US" altLang="ko-Kore-KR" dirty="0">
                    <a:sym typeface="Wingdings" pitchFamily="2" charset="2"/>
                  </a:rPr>
                  <a:t>Replay-memory based methods</a:t>
                </a:r>
              </a:p>
              <a:p>
                <a:pPr lvl="1"/>
                <a:r>
                  <a:rPr kumimoji="1" lang="en-US" altLang="ko-Kore-KR" dirty="0"/>
                  <a:t>Allow a </a:t>
                </a:r>
                <a:r>
                  <a:rPr kumimoji="1" lang="en-US" altLang="ko-Kore-KR" b="1" dirty="0"/>
                  <a:t>fixed size memory</a:t>
                </a:r>
                <a:r>
                  <a:rPr kumimoji="1" lang="en-US" altLang="ko-Kore-KR" dirty="0"/>
                  <a:t> to store </a:t>
                </a:r>
                <a:br>
                  <a:rPr kumimoji="1" lang="en-US" altLang="ko-Kore-KR" dirty="0"/>
                </a:br>
                <a:r>
                  <a:rPr kumimoji="1" lang="en-US" altLang="ko-Kore-KR" dirty="0"/>
                  <a:t>some training data from the past task</a:t>
                </a:r>
              </a:p>
              <a:p>
                <a:pPr marL="0" indent="0">
                  <a:buNone/>
                </a:pPr>
                <a:endParaRPr kumimoji="1" lang="en-US" altLang="ko-Kore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AD0A8A-744F-5E4D-B7C6-CCB6CA907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4" t="-1070" r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E162FF5D-5164-3745-94AB-2CF7CC71EBF1}"/>
              </a:ext>
            </a:extLst>
          </p:cNvPr>
          <p:cNvGrpSpPr/>
          <p:nvPr/>
        </p:nvGrpSpPr>
        <p:grpSpPr>
          <a:xfrm>
            <a:off x="6237575" y="3775261"/>
            <a:ext cx="1630836" cy="1882132"/>
            <a:chOff x="4847301" y="2746429"/>
            <a:chExt cx="1630836" cy="18821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1755ADD-D08D-924F-A877-5292C0E0B2D3}"/>
                </a:ext>
              </a:extLst>
            </p:cNvPr>
            <p:cNvSpPr/>
            <p:nvPr/>
          </p:nvSpPr>
          <p:spPr>
            <a:xfrm>
              <a:off x="5472262" y="3233393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88710C-11E2-E445-8378-D1571FB3D0AA}"/>
                </a:ext>
              </a:extLst>
            </p:cNvPr>
            <p:cNvSpPr/>
            <p:nvPr/>
          </p:nvSpPr>
          <p:spPr>
            <a:xfrm>
              <a:off x="5472262" y="4145437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1B9B1B-2A6D-BF40-960E-E71133ED6548}"/>
                </a:ext>
              </a:extLst>
            </p:cNvPr>
            <p:cNvSpPr/>
            <p:nvPr/>
          </p:nvSpPr>
          <p:spPr>
            <a:xfrm>
              <a:off x="6030015" y="4145436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D2BD2D9-D127-CD4D-9AC1-B41D34396E52}"/>
                </a:ext>
              </a:extLst>
            </p:cNvPr>
            <p:cNvSpPr/>
            <p:nvPr/>
          </p:nvSpPr>
          <p:spPr>
            <a:xfrm>
              <a:off x="4914509" y="4145436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6A6F19D-17AF-DF4D-A963-113969816B2A}"/>
                </a:ext>
              </a:extLst>
            </p:cNvPr>
            <p:cNvSpPr/>
            <p:nvPr/>
          </p:nvSpPr>
          <p:spPr>
            <a:xfrm>
              <a:off x="5748782" y="3689414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5A8FA2-40C8-A34A-B62B-BF0BA97DA025}"/>
                </a:ext>
              </a:extLst>
            </p:cNvPr>
            <p:cNvSpPr/>
            <p:nvPr/>
          </p:nvSpPr>
          <p:spPr>
            <a:xfrm>
              <a:off x="5200458" y="3683872"/>
              <a:ext cx="358219" cy="320511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3B8146F1-D408-064B-A0BF-496AB31A809A}"/>
                </a:ext>
              </a:extLst>
            </p:cNvPr>
            <p:cNvSpPr/>
            <p:nvPr/>
          </p:nvSpPr>
          <p:spPr>
            <a:xfrm>
              <a:off x="4847301" y="3113550"/>
              <a:ext cx="1630836" cy="1515011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모서리가 둥근 직사각형 12">
                  <a:extLst>
                    <a:ext uri="{FF2B5EF4-FFF2-40B4-BE49-F238E27FC236}">
                      <a16:creationId xmlns:a16="http://schemas.microsoft.com/office/drawing/2014/main" id="{9C285AEA-C222-FA42-9471-E7B455925F9B}"/>
                    </a:ext>
                  </a:extLst>
                </p:cNvPr>
                <p:cNvSpPr/>
                <p:nvPr/>
              </p:nvSpPr>
              <p:spPr>
                <a:xfrm>
                  <a:off x="5307292" y="2746429"/>
                  <a:ext cx="688157" cy="344427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모서리가 둥근 직사각형 12">
                  <a:extLst>
                    <a:ext uri="{FF2B5EF4-FFF2-40B4-BE49-F238E27FC236}">
                      <a16:creationId xmlns:a16="http://schemas.microsoft.com/office/drawing/2014/main" id="{9C285AEA-C222-FA42-9471-E7B455925F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292" y="2746429"/>
                  <a:ext cx="688157" cy="34442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B2FCEDE-CB2F-1449-AE3A-9B0D54D20210}"/>
                  </a:ext>
                </a:extLst>
              </p:cNvPr>
              <p:cNvSpPr/>
              <p:nvPr/>
            </p:nvSpPr>
            <p:spPr>
              <a:xfrm>
                <a:off x="6948951" y="5902612"/>
                <a:ext cx="580751" cy="58608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B2FCEDE-CB2F-1449-AE3A-9B0D54D20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51" y="5902612"/>
                <a:ext cx="580751" cy="58608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BD4DAD-C91C-7A4A-A2D5-F44A0882D69E}"/>
              </a:ext>
            </a:extLst>
          </p:cNvPr>
          <p:cNvCxnSpPr>
            <a:cxnSpLocks/>
          </p:cNvCxnSpPr>
          <p:nvPr/>
        </p:nvCxnSpPr>
        <p:spPr>
          <a:xfrm flipV="1">
            <a:off x="7052993" y="5677941"/>
            <a:ext cx="0" cy="194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C0C9F98-2922-794D-B50B-2F24318A4153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>
          <a:xfrm flipV="1">
            <a:off x="6769842" y="4582736"/>
            <a:ext cx="271804" cy="12996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13078F2-F5E2-A545-8251-54508EEF0EA5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7041646" y="4582736"/>
            <a:ext cx="276520" cy="13551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A0E9E3F-77DA-8542-ADBE-981F8723E1F8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>
          <a:xfrm flipV="1">
            <a:off x="6483893" y="5033215"/>
            <a:ext cx="285949" cy="141053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7FB1E6D9-81D2-E740-B460-78907EDCAE32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6769842" y="5033215"/>
            <a:ext cx="271804" cy="141054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B57F31A-DE1E-2E4D-8143-28B3D7789962}"/>
              </a:ext>
            </a:extLst>
          </p:cNvPr>
          <p:cNvCxnSpPr>
            <a:cxnSpLocks/>
            <a:stCxn id="8" idx="0"/>
            <a:endCxn id="11" idx="4"/>
          </p:cNvCxnSpPr>
          <p:nvPr/>
        </p:nvCxnSpPr>
        <p:spPr>
          <a:xfrm flipH="1" flipV="1">
            <a:off x="6769842" y="5033215"/>
            <a:ext cx="829557" cy="141053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FE214D1-4325-B34D-A339-4C659111C076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6483893" y="5038757"/>
            <a:ext cx="834273" cy="135511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DA630BD-65C5-0F41-8FA2-379A9A30E048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7041646" y="5038757"/>
            <a:ext cx="276520" cy="13551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AD450DB-1B21-1741-B166-55D1A01E4BD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7318166" y="5038757"/>
            <a:ext cx="281233" cy="135511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6D58AF72-A496-B640-A609-571276D9DEBA}"/>
                  </a:ext>
                </a:extLst>
              </p:cNvPr>
              <p:cNvSpPr/>
              <p:nvPr/>
            </p:nvSpPr>
            <p:spPr>
              <a:xfrm>
                <a:off x="6571093" y="5902612"/>
                <a:ext cx="397498" cy="586088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6D58AF72-A496-B640-A609-571276D9D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093" y="5902612"/>
                <a:ext cx="397498" cy="586088"/>
              </a:xfrm>
              <a:prstGeom prst="roundRect">
                <a:avLst/>
              </a:prstGeom>
              <a:blipFill>
                <a:blip r:embed="rId6"/>
                <a:stretch>
                  <a:fillRect l="-60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0846CD-AA56-5B48-8DCE-5BE534C1BB49}"/>
              </a:ext>
            </a:extLst>
          </p:cNvPr>
          <p:cNvSpPr/>
          <p:nvPr/>
        </p:nvSpPr>
        <p:spPr>
          <a:xfrm>
            <a:off x="3840479" y="6021011"/>
            <a:ext cx="2038269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</a:rPr>
              <a:t>Fixed size Memory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FAE7BE6-4EC4-D148-8409-7F3BF559D34D}"/>
              </a:ext>
            </a:extLst>
          </p:cNvPr>
          <p:cNvCxnSpPr>
            <a:endCxn id="24" idx="1"/>
          </p:cNvCxnSpPr>
          <p:nvPr/>
        </p:nvCxnSpPr>
        <p:spPr>
          <a:xfrm>
            <a:off x="5878748" y="6195656"/>
            <a:ext cx="6923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86A67035-CC60-A94B-8CD7-15BFCE06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10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1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Experience Replay for Continual Learning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Experience replay (ER)</a:t>
            </a:r>
            <a:endParaRPr kumimoji="1" lang="en-US" altLang="ko-Kore-KR" dirty="0"/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Directly train on the examples </a:t>
            </a:r>
            <a:r>
              <a:rPr kumimoji="1" lang="en-US" altLang="ko-Kore-KR" dirty="0"/>
              <a:t>stored in a memory</a:t>
            </a:r>
          </a:p>
          <a:p>
            <a:pPr lvl="1"/>
            <a:r>
              <a:rPr kumimoji="1" lang="en-US" altLang="ko-Kore-KR" b="1" dirty="0"/>
              <a:t>Doubles</a:t>
            </a:r>
            <a:r>
              <a:rPr kumimoji="1" lang="en-US" altLang="ko-Kore-KR" dirty="0"/>
              <a:t> the size of the minibatch by stacking the actual minibatch from the current task with a minibatch of examples from the memory</a:t>
            </a:r>
          </a:p>
          <a:p>
            <a:pPr lvl="1"/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F301A7-D9C4-0C4A-B3AB-2145C07E0A71}"/>
              </a:ext>
            </a:extLst>
          </p:cNvPr>
          <p:cNvSpPr/>
          <p:nvPr/>
        </p:nvSpPr>
        <p:spPr>
          <a:xfrm>
            <a:off x="1957589" y="6488700"/>
            <a:ext cx="7186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/>
              <a:t>[Chaudhry et. al, On Tiny Episodic Memories in Continual Learning. ICLR, 2019]</a:t>
            </a:r>
            <a:endParaRPr lang="ko-KR" altLang="en-US" sz="1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11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08DA7C-FD70-E94C-B222-5EBA2250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64" y="3777658"/>
            <a:ext cx="4960105" cy="2460339"/>
          </a:xfrm>
          <a:prstGeom prst="rect">
            <a:avLst/>
          </a:prstGeom>
        </p:spPr>
      </p:pic>
      <p:sp>
        <p:nvSpPr>
          <p:cNvPr id="9" name="직사각형 9">
            <a:extLst>
              <a:ext uri="{FF2B5EF4-FFF2-40B4-BE49-F238E27FC236}">
                <a16:creationId xmlns:a16="http://schemas.microsoft.com/office/drawing/2014/main" id="{ECCD3BC7-FEDB-9647-948D-C5549A78C795}"/>
              </a:ext>
            </a:extLst>
          </p:cNvPr>
          <p:cNvSpPr/>
          <p:nvPr/>
        </p:nvSpPr>
        <p:spPr>
          <a:xfrm>
            <a:off x="2653026" y="5031798"/>
            <a:ext cx="2262241" cy="2152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55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Experience Replay for Continual Learning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AD0A8A-744F-5E4D-B7C6-CCB6CA907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Four strategies for updating memory</a:t>
                </a:r>
              </a:p>
              <a:p>
                <a:pPr lvl="1"/>
                <a:r>
                  <a:rPr kumimoji="1" lang="en-US" altLang="ko-Kore-KR" b="1" dirty="0">
                    <a:solidFill>
                      <a:schemeClr val="tx1"/>
                    </a:solidFill>
                  </a:rPr>
                  <a:t>Reservoir sampling </a:t>
                </a:r>
                <a:r>
                  <a:rPr kumimoji="1" lang="en-US" altLang="ko-Kore-KR" dirty="0">
                    <a:solidFill>
                      <a:schemeClr val="tx1"/>
                    </a:solidFill>
                  </a:rPr>
                  <a:t>: sample each data point with a prob.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</a:rPr>
                  <a:t> is the number of data learned so far)</a:t>
                </a:r>
              </a:p>
              <a:p>
                <a:pPr lvl="1"/>
                <a:r>
                  <a:rPr kumimoji="1" lang="en-US" altLang="ko-Kore-KR" dirty="0">
                    <a:solidFill>
                      <a:schemeClr val="tx1"/>
                    </a:solidFill>
                  </a:rPr>
                  <a:t>Ring buffer : Each class has the equally sized FIFO buffers </a:t>
                </a:r>
              </a:p>
              <a:p>
                <a:pPr lvl="1"/>
                <a:r>
                  <a:rPr kumimoji="1" lang="en-US" altLang="ko-Kore-KR" dirty="0">
                    <a:solidFill>
                      <a:schemeClr val="tx1"/>
                    </a:solidFill>
                  </a:rPr>
                  <a:t>K-Means : Estimate the k centroids via online K-Means and store the examples that are closet to such centroids</a:t>
                </a:r>
              </a:p>
              <a:p>
                <a:pPr lvl="1"/>
                <a:r>
                  <a:rPr kumimoji="1" lang="en-US" altLang="ko-Kore-KR" dirty="0">
                    <a:solidFill>
                      <a:schemeClr val="tx1"/>
                    </a:solidFill>
                  </a:rPr>
                  <a:t>Mean of features (</a:t>
                </a:r>
                <a:r>
                  <a:rPr kumimoji="1" lang="en-US" altLang="ko-Kore-KR" dirty="0" err="1">
                    <a:solidFill>
                      <a:schemeClr val="tx1"/>
                    </a:solidFill>
                  </a:rPr>
                  <a:t>MoF</a:t>
                </a:r>
                <a:r>
                  <a:rPr kumimoji="1" lang="en-US" altLang="ko-Kore-KR" dirty="0">
                    <a:solidFill>
                      <a:schemeClr val="tx1"/>
                    </a:solidFill>
                  </a:rPr>
                  <a:t>) :  Compute a running estimate of the average feature and store examples that are closest to the average feature vector</a:t>
                </a:r>
              </a:p>
              <a:p>
                <a:endParaRPr kumimoji="1" lang="en-US" altLang="ko-Kore-KR" dirty="0">
                  <a:solidFill>
                    <a:schemeClr val="tx1"/>
                  </a:solidFill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AD0A8A-744F-5E4D-B7C6-CCB6CA907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F74583-16EA-9D46-9160-73BEBE63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12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2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Review of EWC and ER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13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323525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Experimental Setting</a:t>
            </a:r>
          </a:p>
          <a:p>
            <a:pPr lvl="1"/>
            <a:r>
              <a:rPr kumimoji="1" lang="en-US" altLang="ko-Kore-KR" dirty="0"/>
              <a:t>Network architecture : 2 layers MLP network with multi-head</a:t>
            </a:r>
          </a:p>
          <a:p>
            <a:pPr lvl="1"/>
            <a:r>
              <a:rPr kumimoji="1" lang="en-US" altLang="ko-Kore-KR" dirty="0"/>
              <a:t>Continual learning scenario : Split MNIST with 5 tasks</a:t>
            </a:r>
          </a:p>
          <a:p>
            <a:r>
              <a:rPr kumimoji="1" lang="en-US" altLang="ko-Kore-KR" dirty="0"/>
              <a:t>Complete unimplemented functions of EWC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Implement three functions in day1_ewc.ipynb</a:t>
            </a:r>
          </a:p>
          <a:p>
            <a:pPr lvl="2"/>
            <a:r>
              <a:rPr kumimoji="1" lang="en-US" altLang="ko-Kore-KR" dirty="0"/>
              <a:t>Criterion(self, output, targets) </a:t>
            </a:r>
          </a:p>
          <a:p>
            <a:pPr lvl="2"/>
            <a:r>
              <a:rPr kumimoji="1" lang="en-US" altLang="ko-Kore-KR" dirty="0" err="1"/>
              <a:t>Compute_diag_fisher</a:t>
            </a:r>
            <a:r>
              <a:rPr kumimoji="1" lang="en-US" altLang="ko-Kore-KR" dirty="0"/>
              <a:t>(self, device=None) </a:t>
            </a:r>
          </a:p>
          <a:p>
            <a:pPr lvl="2"/>
            <a:r>
              <a:rPr kumimoji="1" lang="en-US" altLang="ko-Kore-KR" dirty="0" err="1"/>
              <a:t>Update_fisher</a:t>
            </a:r>
            <a:r>
              <a:rPr kumimoji="1" lang="en-US" altLang="ko-Kore-KR" dirty="0"/>
              <a:t>(self, device)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Plot a figure for the results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14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8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Implement three functions</a:t>
            </a:r>
          </a:p>
          <a:p>
            <a:pPr lvl="1"/>
            <a:r>
              <a:rPr kumimoji="1" lang="en-US" altLang="ko-Kore-KR" dirty="0"/>
              <a:t>Criterion(self, output, targets) : implement the loss function of EWC</a:t>
            </a:r>
          </a:p>
          <a:p>
            <a:pPr lvl="1"/>
            <a:r>
              <a:rPr kumimoji="1" lang="en-US" altLang="ko-Kore-KR" dirty="0" err="1"/>
              <a:t>Compute_diag_fisher</a:t>
            </a:r>
            <a:r>
              <a:rPr kumimoji="1" lang="en-US" altLang="ko-Kore-KR" dirty="0"/>
              <a:t>(self, device=None) : implement the calculation of the diagonal of fisher matrix for a current task</a:t>
            </a:r>
          </a:p>
          <a:p>
            <a:pPr lvl="1"/>
            <a:r>
              <a:rPr kumimoji="1" lang="en-US" altLang="ko-Kore-KR" dirty="0" err="1"/>
              <a:t>Update_fisher</a:t>
            </a:r>
            <a:r>
              <a:rPr kumimoji="1" lang="en-US" altLang="ko-Kore-KR" dirty="0"/>
              <a:t>(self, device) : update fisher matrix through moving average 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15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31">
            <a:extLst>
              <a:ext uri="{FF2B5EF4-FFF2-40B4-BE49-F238E27FC236}">
                <a16:creationId xmlns:a16="http://schemas.microsoft.com/office/drawing/2014/main" id="{8573F639-21E8-934C-95B7-61BE6FE3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89" y="5409448"/>
            <a:ext cx="5919019" cy="8479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32">
            <a:extLst>
              <a:ext uri="{FF2B5EF4-FFF2-40B4-BE49-F238E27FC236}">
                <a16:creationId xmlns:a16="http://schemas.microsoft.com/office/drawing/2014/main" id="{3E08E9BF-C3A3-A34A-A971-6E11ED18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43" y="4345584"/>
            <a:ext cx="6975314" cy="11253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CB90EA-E5C4-7643-98DF-CDB68A109BC9}"/>
              </a:ext>
            </a:extLst>
          </p:cNvPr>
          <p:cNvSpPr/>
          <p:nvPr/>
        </p:nvSpPr>
        <p:spPr>
          <a:xfrm>
            <a:off x="5075692" y="4502839"/>
            <a:ext cx="1348257" cy="84798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27">
            <a:extLst>
              <a:ext uri="{FF2B5EF4-FFF2-40B4-BE49-F238E27FC236}">
                <a16:creationId xmlns:a16="http://schemas.microsoft.com/office/drawing/2014/main" id="{301D8B81-FBF3-7C4C-B711-B73EA3636381}"/>
              </a:ext>
            </a:extLst>
          </p:cNvPr>
          <p:cNvSpPr/>
          <p:nvPr/>
        </p:nvSpPr>
        <p:spPr>
          <a:xfrm>
            <a:off x="5742160" y="6375886"/>
            <a:ext cx="2466306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err="1">
                <a:solidFill>
                  <a:srgbClr val="FF0000"/>
                </a:solidFill>
              </a:rPr>
              <a:t>Compute_diag_fisher</a:t>
            </a:r>
            <a:r>
              <a:rPr kumimoji="1" lang="en-US" altLang="en-US" dirty="0">
                <a:solidFill>
                  <a:srgbClr val="FF0000"/>
                </a:solidFill>
              </a:rPr>
              <a:t>()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29">
            <a:extLst>
              <a:ext uri="{FF2B5EF4-FFF2-40B4-BE49-F238E27FC236}">
                <a16:creationId xmlns:a16="http://schemas.microsoft.com/office/drawing/2014/main" id="{8A8F1A88-5B9C-0440-95A3-94E5FDA43D21}"/>
              </a:ext>
            </a:extLst>
          </p:cNvPr>
          <p:cNvCxnSpPr>
            <a:cxnSpLocks/>
            <a:stCxn id="11" idx="1"/>
            <a:endCxn id="5" idx="2"/>
          </p:cNvCxnSpPr>
          <p:nvPr/>
        </p:nvCxnSpPr>
        <p:spPr>
          <a:xfrm flipH="1" flipV="1">
            <a:off x="4571999" y="6257429"/>
            <a:ext cx="1170161" cy="293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9">
            <a:extLst>
              <a:ext uri="{FF2B5EF4-FFF2-40B4-BE49-F238E27FC236}">
                <a16:creationId xmlns:a16="http://schemas.microsoft.com/office/drawing/2014/main" id="{4FBC83BB-2FCC-9747-BBEE-BE800D0B4BB9}"/>
              </a:ext>
            </a:extLst>
          </p:cNvPr>
          <p:cNvCxnSpPr>
            <a:cxnSpLocks/>
          </p:cNvCxnSpPr>
          <p:nvPr/>
        </p:nvCxnSpPr>
        <p:spPr>
          <a:xfrm flipH="1">
            <a:off x="5749820" y="4253840"/>
            <a:ext cx="674129" cy="248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27">
            <a:extLst>
              <a:ext uri="{FF2B5EF4-FFF2-40B4-BE49-F238E27FC236}">
                <a16:creationId xmlns:a16="http://schemas.microsoft.com/office/drawing/2014/main" id="{044971D0-E8D5-9040-BA6C-4AB7AF6C6640}"/>
              </a:ext>
            </a:extLst>
          </p:cNvPr>
          <p:cNvSpPr/>
          <p:nvPr/>
        </p:nvSpPr>
        <p:spPr>
          <a:xfrm>
            <a:off x="6493767" y="4053332"/>
            <a:ext cx="1714699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err="1">
                <a:solidFill>
                  <a:srgbClr val="FF0000"/>
                </a:solidFill>
              </a:rPr>
              <a:t>Update_fisher</a:t>
            </a:r>
            <a:r>
              <a:rPr kumimoji="1" lang="en-US" altLang="en-US" dirty="0">
                <a:solidFill>
                  <a:srgbClr val="FF0000"/>
                </a:solidFill>
              </a:rPr>
              <a:t>()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29">
            <a:extLst>
              <a:ext uri="{FF2B5EF4-FFF2-40B4-BE49-F238E27FC236}">
                <a16:creationId xmlns:a16="http://schemas.microsoft.com/office/drawing/2014/main" id="{03380B6D-9FA2-B742-9154-7413A617CED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828800" y="4502839"/>
            <a:ext cx="543862" cy="250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DB73347A-523E-5944-BAF7-420D33BA9FFF}"/>
              </a:ext>
            </a:extLst>
          </p:cNvPr>
          <p:cNvSpPr/>
          <p:nvPr/>
        </p:nvSpPr>
        <p:spPr>
          <a:xfrm>
            <a:off x="2372662" y="4328194"/>
            <a:ext cx="1714699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rgbClr val="FF0000"/>
                </a:solidFill>
              </a:rPr>
              <a:t>Criterion()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5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Compute_diag_fisher</a:t>
            </a:r>
            <a:r>
              <a:rPr kumimoji="1" lang="en-US" altLang="ko-Kore-KR" dirty="0"/>
              <a:t>(self, device=None) </a:t>
            </a:r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Pseudo code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16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그림 31">
            <a:extLst>
              <a:ext uri="{FF2B5EF4-FFF2-40B4-BE49-F238E27FC236}">
                <a16:creationId xmlns:a16="http://schemas.microsoft.com/office/drawing/2014/main" id="{8573F639-21E8-934C-95B7-61BE6FE3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06" y="2113441"/>
            <a:ext cx="5919019" cy="8479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4D95D-365F-7245-BDD6-00CE0DE80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279" y="3687765"/>
            <a:ext cx="4219339" cy="3054297"/>
          </a:xfrm>
          <a:prstGeom prst="rect">
            <a:avLst/>
          </a:prstGeom>
        </p:spPr>
      </p:pic>
      <p:sp>
        <p:nvSpPr>
          <p:cNvPr id="8" name="직사각형 27">
            <a:extLst>
              <a:ext uri="{FF2B5EF4-FFF2-40B4-BE49-F238E27FC236}">
                <a16:creationId xmlns:a16="http://schemas.microsoft.com/office/drawing/2014/main" id="{5D583634-91D8-A54C-A8C4-66E0801F4D36}"/>
              </a:ext>
            </a:extLst>
          </p:cNvPr>
          <p:cNvSpPr/>
          <p:nvPr/>
        </p:nvSpPr>
        <p:spPr>
          <a:xfrm>
            <a:off x="4572000" y="4105612"/>
            <a:ext cx="3956052" cy="29493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i="1" dirty="0">
                <a:solidFill>
                  <a:srgbClr val="FF0000"/>
                </a:solidFill>
              </a:rPr>
              <a:t>Practically, we set the batch size to 20 instead of 1</a:t>
            </a:r>
            <a:endParaRPr kumimoji="1" lang="ko-Kore-KR" alt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직사각형 27">
            <a:extLst>
              <a:ext uri="{FF2B5EF4-FFF2-40B4-BE49-F238E27FC236}">
                <a16:creationId xmlns:a16="http://schemas.microsoft.com/office/drawing/2014/main" id="{2570E4DA-2F38-B745-B526-790B18FAE256}"/>
              </a:ext>
            </a:extLst>
          </p:cNvPr>
          <p:cNvSpPr/>
          <p:nvPr/>
        </p:nvSpPr>
        <p:spPr>
          <a:xfrm>
            <a:off x="183927" y="4823231"/>
            <a:ext cx="2469846" cy="5152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i="1" dirty="0">
                <a:solidFill>
                  <a:srgbClr val="FF0000"/>
                </a:solidFill>
              </a:rPr>
              <a:t>Key indicates the name of </a:t>
            </a:r>
          </a:p>
          <a:p>
            <a:pPr algn="ctr"/>
            <a:r>
              <a:rPr kumimoji="1" lang="en-US" altLang="en-US" sz="1400" i="1" dirty="0">
                <a:solidFill>
                  <a:srgbClr val="FF0000"/>
                </a:solidFill>
              </a:rPr>
              <a:t>each module of the model</a:t>
            </a:r>
            <a:endParaRPr kumimoji="1" lang="ko-Kore-KR" altLang="en-US" sz="1400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4069" y="4489824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여기로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옮겨야함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70407" y="5338483"/>
            <a:ext cx="923380" cy="206257"/>
          </a:xfrm>
          <a:prstGeom prst="rect">
            <a:avLst/>
          </a:prstGeom>
          <a:noFill/>
          <a:ln w="19050">
            <a:solidFill>
              <a:srgbClr val="0000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791838" y="4824893"/>
            <a:ext cx="194553" cy="496137"/>
          </a:xfrm>
          <a:custGeom>
            <a:avLst/>
            <a:gdLst>
              <a:gd name="connsiteX0" fmla="*/ 48639 w 194553"/>
              <a:gd name="connsiteY0" fmla="*/ 496137 h 496137"/>
              <a:gd name="connsiteX1" fmla="*/ 19456 w 194553"/>
              <a:gd name="connsiteY1" fmla="*/ 447498 h 496137"/>
              <a:gd name="connsiteX2" fmla="*/ 0 w 194553"/>
              <a:gd name="connsiteY2" fmla="*/ 330767 h 496137"/>
              <a:gd name="connsiteX3" fmla="*/ 9728 w 194553"/>
              <a:gd name="connsiteY3" fmla="*/ 126486 h 496137"/>
              <a:gd name="connsiteX4" fmla="*/ 68094 w 194553"/>
              <a:gd name="connsiteY4" fmla="*/ 48664 h 496137"/>
              <a:gd name="connsiteX5" fmla="*/ 97277 w 194553"/>
              <a:gd name="connsiteY5" fmla="*/ 29209 h 496137"/>
              <a:gd name="connsiteX6" fmla="*/ 155643 w 194553"/>
              <a:gd name="connsiteY6" fmla="*/ 9754 h 496137"/>
              <a:gd name="connsiteX7" fmla="*/ 194553 w 194553"/>
              <a:gd name="connsiteY7" fmla="*/ 26 h 49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553" h="496137">
                <a:moveTo>
                  <a:pt x="48639" y="496137"/>
                </a:moveTo>
                <a:cubicBezTo>
                  <a:pt x="38911" y="479924"/>
                  <a:pt x="27912" y="464409"/>
                  <a:pt x="19456" y="447498"/>
                </a:cubicBezTo>
                <a:cubicBezTo>
                  <a:pt x="3158" y="414903"/>
                  <a:pt x="3083" y="358513"/>
                  <a:pt x="0" y="330767"/>
                </a:cubicBezTo>
                <a:cubicBezTo>
                  <a:pt x="3243" y="262673"/>
                  <a:pt x="-2685" y="193517"/>
                  <a:pt x="9728" y="126486"/>
                </a:cubicBezTo>
                <a:cubicBezTo>
                  <a:pt x="12433" y="111878"/>
                  <a:pt x="48302" y="64498"/>
                  <a:pt x="68094" y="48664"/>
                </a:cubicBezTo>
                <a:cubicBezTo>
                  <a:pt x="77223" y="41361"/>
                  <a:pt x="86593" y="33957"/>
                  <a:pt x="97277" y="29209"/>
                </a:cubicBezTo>
                <a:cubicBezTo>
                  <a:pt x="116017" y="20880"/>
                  <a:pt x="136188" y="16239"/>
                  <a:pt x="155643" y="9754"/>
                </a:cubicBezTo>
                <a:cubicBezTo>
                  <a:pt x="187903" y="-999"/>
                  <a:pt x="174572" y="26"/>
                  <a:pt x="194553" y="2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0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Criterion(self, output, targets)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Pseudo code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17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6" name="그림 32">
            <a:extLst>
              <a:ext uri="{FF2B5EF4-FFF2-40B4-BE49-F238E27FC236}">
                <a16:creationId xmlns:a16="http://schemas.microsoft.com/office/drawing/2014/main" id="{3E08E9BF-C3A3-A34A-A971-6E11ED18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42" y="2022047"/>
            <a:ext cx="6975314" cy="1125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5FF82-4DC2-EC41-8854-17749A3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46" y="4048332"/>
            <a:ext cx="4219339" cy="16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Update_fisher</a:t>
            </a:r>
            <a:r>
              <a:rPr kumimoji="1" lang="en-US" altLang="ko-Kore-KR" dirty="0"/>
              <a:t>(self, device=None) </a:t>
            </a:r>
          </a:p>
          <a:p>
            <a:pPr lvl="1"/>
            <a:endParaRPr kumimoji="1" lang="en-US" altLang="ko-Kore-KR" dirty="0"/>
          </a:p>
          <a:p>
            <a:pPr marL="457200" lvl="1" indent="0">
              <a:buNone/>
            </a:pPr>
            <a:endParaRPr kumimoji="1" lang="en-US" altLang="ko-Kore-KR" dirty="0"/>
          </a:p>
          <a:p>
            <a:pPr marL="457200" lvl="1" indent="0">
              <a:buNone/>
            </a:pPr>
            <a:endParaRPr kumimoji="1" lang="en-US" altLang="ko-Kore-KR" dirty="0"/>
          </a:p>
          <a:p>
            <a:pPr lvl="1"/>
            <a:r>
              <a:rPr kumimoji="1" lang="en-US" altLang="ko-Kore-KR" dirty="0"/>
              <a:t>In the above equation, adding 1 can be omitted</a:t>
            </a:r>
          </a:p>
          <a:p>
            <a:pPr lvl="1"/>
            <a:r>
              <a:rPr kumimoji="1" lang="en-US" altLang="ko-Kore-KR" dirty="0"/>
              <a:t>Pseudo code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18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CD301-013E-DC4B-B3DA-EE23AB77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522" y="2052858"/>
            <a:ext cx="18542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05F58-D01F-3E40-BAA3-356F6AF4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422" y="4220509"/>
            <a:ext cx="3708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EWC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Plot a figure for results</a:t>
            </a:r>
          </a:p>
          <a:p>
            <a:pPr lvl="1"/>
            <a:r>
              <a:rPr kumimoji="1" lang="en-US" altLang="ko-Kore-KR" dirty="0"/>
              <a:t>Source codes for visualization are already implemented</a:t>
            </a:r>
            <a:endParaRPr lang="en-US" dirty="0"/>
          </a:p>
          <a:p>
            <a:pPr lvl="1"/>
            <a:r>
              <a:rPr lang="en-US" dirty="0"/>
              <a:t>x-axis and y-axis of a figure represent the number of tasks learned so far and the average accuracy, respectively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19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1A4C6-A8B1-6540-A25F-7106741F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798" y="3229562"/>
            <a:ext cx="5194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Review of EWC and ER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219643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Experimental Setting</a:t>
            </a:r>
          </a:p>
          <a:p>
            <a:pPr lvl="1"/>
            <a:r>
              <a:rPr kumimoji="1" lang="en-US" altLang="ko-Kore-KR" dirty="0"/>
              <a:t>Network architecture : 2 layers MLP network with multi-head</a:t>
            </a:r>
          </a:p>
          <a:p>
            <a:pPr lvl="1"/>
            <a:r>
              <a:rPr kumimoji="1" lang="en-US" altLang="ko-Kore-KR" dirty="0"/>
              <a:t>Continual learning scenario : Split MNIST with 5 tasks</a:t>
            </a:r>
          </a:p>
          <a:p>
            <a:pPr lvl="1"/>
            <a:r>
              <a:rPr kumimoji="1" lang="en-US" altLang="ko-Kore-KR" dirty="0"/>
              <a:t>Off-line setting (different from the original paper)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Complete unimplemented functions of ER</a:t>
            </a:r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Implement two functions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in day1_er.ipynb</a:t>
            </a:r>
            <a:r>
              <a:rPr kumimoji="1" lang="en-US" altLang="ko-Kore-KR" dirty="0"/>
              <a:t> </a:t>
            </a:r>
          </a:p>
          <a:p>
            <a:pPr lvl="2"/>
            <a:r>
              <a:rPr kumimoji="1" lang="en-US" altLang="ko-Kore-KR" dirty="0" err="1"/>
              <a:t>Update_memory</a:t>
            </a:r>
            <a:r>
              <a:rPr kumimoji="1" lang="en-US" altLang="ko-Kore-KR" dirty="0"/>
              <a:t>(self, memory, loader, </a:t>
            </a:r>
            <a:r>
              <a:rPr kumimoji="1" lang="en-US" altLang="ko-Kore-KR" dirty="0" err="1"/>
              <a:t>memory_size</a:t>
            </a:r>
            <a:r>
              <a:rPr kumimoji="1" lang="en-US" altLang="ko-Kore-KR" dirty="0"/>
              <a:t>) </a:t>
            </a:r>
            <a:r>
              <a:rPr kumimoji="1" lang="en-US" altLang="ko-Kore-KR" dirty="0" err="1"/>
              <a:t>Sample_with_memory</a:t>
            </a:r>
            <a:r>
              <a:rPr kumimoji="1" lang="en-US" altLang="ko-Kore-KR" dirty="0"/>
              <a:t>(self, data, target)</a:t>
            </a:r>
          </a:p>
          <a:p>
            <a:pPr lvl="1"/>
            <a:r>
              <a:rPr kumimoji="1" lang="en-US" altLang="ko-Kore-KR" dirty="0"/>
              <a:t>Plot a figure for the results of EWC and ER 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20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51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27" y="1387098"/>
            <a:ext cx="8704579" cy="4739065"/>
          </a:xfrm>
        </p:spPr>
        <p:txBody>
          <a:bodyPr/>
          <a:lstStyle/>
          <a:p>
            <a:r>
              <a:rPr kumimoji="1" lang="en-US" altLang="ko-Kore-KR" dirty="0"/>
              <a:t>Implement two functions</a:t>
            </a:r>
          </a:p>
          <a:p>
            <a:pPr lvl="1"/>
            <a:r>
              <a:rPr kumimoji="1" lang="en-US" altLang="ko-Kore-KR" dirty="0" err="1"/>
              <a:t>Update_memory</a:t>
            </a:r>
            <a:r>
              <a:rPr kumimoji="1" lang="en-US" altLang="ko-Kore-KR" dirty="0"/>
              <a:t>(self, memory, loader, </a:t>
            </a:r>
            <a:r>
              <a:rPr kumimoji="1" lang="en-US" altLang="ko-Kore-KR" dirty="0" err="1"/>
              <a:t>mem_sz</a:t>
            </a:r>
            <a:r>
              <a:rPr kumimoji="1" lang="en-US" altLang="ko-Kore-KR" dirty="0"/>
              <a:t>) :  After learning the current task, update a </a:t>
            </a:r>
            <a:r>
              <a:rPr kumimoji="1" lang="en-US" altLang="ko-Kore-KR" dirty="0" err="1"/>
              <a:t>repaly</a:t>
            </a:r>
            <a:r>
              <a:rPr kumimoji="1" lang="en-US" altLang="ko-Kore-KR" dirty="0"/>
              <a:t> memory through </a:t>
            </a:r>
            <a:r>
              <a:rPr kumimoji="1" lang="en-US" altLang="ko-Kore-KR" dirty="0" err="1"/>
              <a:t>Resorvoir</a:t>
            </a:r>
            <a:r>
              <a:rPr kumimoji="1" lang="en-US" altLang="ko-Kore-KR" dirty="0"/>
              <a:t> Sampling</a:t>
            </a:r>
          </a:p>
          <a:p>
            <a:pPr lvl="2">
              <a:buFont typeface="Wingdings" pitchFamily="2" charset="2"/>
              <a:buChar char="ü"/>
            </a:pPr>
            <a:r>
              <a:rPr kumimoji="1" lang="en-US" altLang="ko-Kore-KR" dirty="0"/>
              <a:t>In offline setting, we need to update the memory after learning a task </a:t>
            </a:r>
          </a:p>
          <a:p>
            <a:pPr lvl="1"/>
            <a:r>
              <a:rPr kumimoji="1" lang="en-US" altLang="ko-Kore-KR" dirty="0" err="1"/>
              <a:t>Sample_with_memory</a:t>
            </a:r>
            <a:r>
              <a:rPr kumimoji="1" lang="en-US" altLang="ko-Kore-KR" dirty="0"/>
              <a:t>(self, </a:t>
            </a:r>
            <a:r>
              <a:rPr kumimoji="1" lang="en-US" altLang="ko-Kore-KR" dirty="0" err="1"/>
              <a:t>memory,data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target,mem_sz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batch_sz</a:t>
            </a:r>
            <a:r>
              <a:rPr kumimoji="1" lang="en-US" altLang="ko-Kore-KR" dirty="0"/>
              <a:t>) : Make a mini-batch by sampling some data in replay memory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21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6FA97-EA28-3C4D-B8FD-5AD10C5F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4305028"/>
            <a:ext cx="4532306" cy="2385425"/>
          </a:xfrm>
          <a:prstGeom prst="rect">
            <a:avLst/>
          </a:prstGeom>
        </p:spPr>
      </p:pic>
      <p:sp>
        <p:nvSpPr>
          <p:cNvPr id="9" name="직사각형 9">
            <a:extLst>
              <a:ext uri="{FF2B5EF4-FFF2-40B4-BE49-F238E27FC236}">
                <a16:creationId xmlns:a16="http://schemas.microsoft.com/office/drawing/2014/main" id="{AEBC7E5C-C4AF-F842-B146-FA7AEA253FD1}"/>
              </a:ext>
            </a:extLst>
          </p:cNvPr>
          <p:cNvSpPr/>
          <p:nvPr/>
        </p:nvSpPr>
        <p:spPr>
          <a:xfrm>
            <a:off x="3838158" y="5489092"/>
            <a:ext cx="765591" cy="2152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7200EA-0D4C-B34C-972D-15BA07387329}"/>
              </a:ext>
            </a:extLst>
          </p:cNvPr>
          <p:cNvSpPr/>
          <p:nvPr/>
        </p:nvSpPr>
        <p:spPr>
          <a:xfrm>
            <a:off x="2425887" y="6335593"/>
            <a:ext cx="2455816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9">
            <a:extLst>
              <a:ext uri="{FF2B5EF4-FFF2-40B4-BE49-F238E27FC236}">
                <a16:creationId xmlns:a16="http://schemas.microsoft.com/office/drawing/2014/main" id="{6B829561-AE6A-E448-AF1C-328954817A3A}"/>
              </a:ext>
            </a:extLst>
          </p:cNvPr>
          <p:cNvSpPr/>
          <p:nvPr/>
        </p:nvSpPr>
        <p:spPr>
          <a:xfrm>
            <a:off x="2823739" y="5234658"/>
            <a:ext cx="879891" cy="26462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27">
            <a:extLst>
              <a:ext uri="{FF2B5EF4-FFF2-40B4-BE49-F238E27FC236}">
                <a16:creationId xmlns:a16="http://schemas.microsoft.com/office/drawing/2014/main" id="{3DF27EB4-7D40-D84B-AE18-9EBDB8DFE34C}"/>
              </a:ext>
            </a:extLst>
          </p:cNvPr>
          <p:cNvSpPr/>
          <p:nvPr/>
        </p:nvSpPr>
        <p:spPr>
          <a:xfrm>
            <a:off x="5137975" y="5121612"/>
            <a:ext cx="2474342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rgbClr val="FF0000"/>
                </a:solidFill>
              </a:rPr>
              <a:t>Sample_with_memory</a:t>
            </a:r>
            <a:r>
              <a:rPr kumimoji="1" lang="en-US" altLang="ko-Kore-KR" dirty="0">
                <a:solidFill>
                  <a:srgbClr val="FF0000"/>
                </a:solidFill>
              </a:rPr>
              <a:t>()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29">
            <a:extLst>
              <a:ext uri="{FF2B5EF4-FFF2-40B4-BE49-F238E27FC236}">
                <a16:creationId xmlns:a16="http://schemas.microsoft.com/office/drawing/2014/main" id="{6D858840-2F64-1247-A391-8E0D2BDBBBC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4603749" y="5296257"/>
            <a:ext cx="534226" cy="300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27">
            <a:extLst>
              <a:ext uri="{FF2B5EF4-FFF2-40B4-BE49-F238E27FC236}">
                <a16:creationId xmlns:a16="http://schemas.microsoft.com/office/drawing/2014/main" id="{9F20F6D6-0F4A-B047-95C2-29B6691AC461}"/>
              </a:ext>
            </a:extLst>
          </p:cNvPr>
          <p:cNvSpPr/>
          <p:nvPr/>
        </p:nvSpPr>
        <p:spPr>
          <a:xfrm>
            <a:off x="5574048" y="6160948"/>
            <a:ext cx="2038269" cy="3492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err="1">
                <a:solidFill>
                  <a:srgbClr val="FF0000"/>
                </a:solidFill>
              </a:rPr>
              <a:t>Update_memory</a:t>
            </a:r>
            <a:r>
              <a:rPr kumimoji="1" lang="en-US" altLang="en-US" dirty="0">
                <a:solidFill>
                  <a:srgbClr val="FF0000"/>
                </a:solidFill>
              </a:rPr>
              <a:t>()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29">
            <a:extLst>
              <a:ext uri="{FF2B5EF4-FFF2-40B4-BE49-F238E27FC236}">
                <a16:creationId xmlns:a16="http://schemas.microsoft.com/office/drawing/2014/main" id="{C5EFF237-E93D-E74D-AF7A-2108F36903C4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4881703" y="6335593"/>
            <a:ext cx="692345" cy="118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9">
            <a:extLst>
              <a:ext uri="{FF2B5EF4-FFF2-40B4-BE49-F238E27FC236}">
                <a16:creationId xmlns:a16="http://schemas.microsoft.com/office/drawing/2014/main" id="{AAD6DB0C-2F50-474D-91D3-96D72D57E48F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3703630" y="5296257"/>
            <a:ext cx="1434345" cy="70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48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Update_memory</a:t>
            </a:r>
            <a:r>
              <a:rPr kumimoji="1" lang="en-US" altLang="ko-Kore-KR" dirty="0"/>
              <a:t>(self, memory, loader, </a:t>
            </a:r>
            <a:r>
              <a:rPr kumimoji="1" lang="en-US" altLang="ko-Kore-KR" dirty="0" err="1"/>
              <a:t>mem_sz</a:t>
            </a:r>
            <a:r>
              <a:rPr kumimoji="1" lang="en-US" altLang="ko-Kore-KR" dirty="0"/>
              <a:t>)</a:t>
            </a:r>
          </a:p>
          <a:p>
            <a:pPr lvl="1"/>
            <a:r>
              <a:rPr kumimoji="1" lang="en-US" altLang="ko-Kore-KR" dirty="0" err="1"/>
              <a:t>Psuedo</a:t>
            </a:r>
            <a:r>
              <a:rPr kumimoji="1" lang="en-US" altLang="ko-Kore-KR" dirty="0"/>
              <a:t> code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22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A9473-4B6F-684A-B3D9-227358DA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16" y="2519363"/>
            <a:ext cx="3657600" cy="3606800"/>
          </a:xfrm>
          <a:prstGeom prst="rect">
            <a:avLst/>
          </a:prstGeom>
        </p:spPr>
      </p:pic>
      <p:sp>
        <p:nvSpPr>
          <p:cNvPr id="6" name="직사각형 27">
            <a:extLst>
              <a:ext uri="{FF2B5EF4-FFF2-40B4-BE49-F238E27FC236}">
                <a16:creationId xmlns:a16="http://schemas.microsoft.com/office/drawing/2014/main" id="{32A80A6C-7204-4643-BB8D-0B0133E74EF3}"/>
              </a:ext>
            </a:extLst>
          </p:cNvPr>
          <p:cNvSpPr/>
          <p:nvPr/>
        </p:nvSpPr>
        <p:spPr>
          <a:xfrm>
            <a:off x="5311168" y="4251662"/>
            <a:ext cx="3140682" cy="47908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i="1" dirty="0">
                <a:solidFill>
                  <a:srgbClr val="FF0000"/>
                </a:solidFill>
              </a:rPr>
              <a:t>If t is not 0, we have to randomly pop items in replay memory </a:t>
            </a:r>
            <a:endParaRPr kumimoji="1" lang="ko-Kore-KR" alt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직사각형 27">
            <a:extLst>
              <a:ext uri="{FF2B5EF4-FFF2-40B4-BE49-F238E27FC236}">
                <a16:creationId xmlns:a16="http://schemas.microsoft.com/office/drawing/2014/main" id="{96ABC95F-9AAD-954B-A834-14361CF169D4}"/>
              </a:ext>
            </a:extLst>
          </p:cNvPr>
          <p:cNvSpPr/>
          <p:nvPr/>
        </p:nvSpPr>
        <p:spPr>
          <a:xfrm>
            <a:off x="5311168" y="5327590"/>
            <a:ext cx="2442182" cy="28662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i="1" dirty="0">
                <a:solidFill>
                  <a:srgbClr val="FF0000"/>
                </a:solidFill>
              </a:rPr>
              <a:t>We must also include task id</a:t>
            </a:r>
            <a:endParaRPr kumimoji="1" lang="ko-Kore-KR" alt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27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Sample_with_memory</a:t>
            </a:r>
            <a:r>
              <a:rPr kumimoji="1" lang="en-US" altLang="ko-Kore-KR" dirty="0"/>
              <a:t>(self, Memory, data, target, </a:t>
            </a:r>
            <a:r>
              <a:rPr kumimoji="1" lang="en-US" altLang="ko-Kore-KR" dirty="0" err="1"/>
              <a:t>mem_sz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batch_sz</a:t>
            </a:r>
            <a:r>
              <a:rPr kumimoji="1" lang="en-US" altLang="ko-Kore-KR" dirty="0"/>
              <a:t>) </a:t>
            </a:r>
          </a:p>
          <a:p>
            <a:pPr lvl="1"/>
            <a:r>
              <a:rPr kumimoji="1" lang="en-US" altLang="ko-Kore-KR" dirty="0" err="1"/>
              <a:t>Psuedo</a:t>
            </a:r>
            <a:r>
              <a:rPr kumimoji="1" lang="en-US" altLang="ko-Kore-KR" dirty="0"/>
              <a:t> code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23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D83E2-93D9-2244-8256-0C8BFBCE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6" y="2930466"/>
            <a:ext cx="3695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4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Goal of Lab for ER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Plot a figure for results</a:t>
            </a:r>
          </a:p>
          <a:p>
            <a:pPr lvl="1"/>
            <a:r>
              <a:rPr kumimoji="1" lang="en-US" altLang="ko-Kore-KR" dirty="0"/>
              <a:t>Source codes for visualization are already implemented</a:t>
            </a:r>
            <a:endParaRPr lang="en-US" dirty="0"/>
          </a:p>
          <a:p>
            <a:pPr lvl="1"/>
            <a:r>
              <a:rPr lang="en-US" dirty="0"/>
              <a:t>x-axis and y-axis of a figure represent the number of tasks learned so far and the average accuracy, respectively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24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083A3-C677-1146-87E6-7669D571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953" y="3359882"/>
            <a:ext cx="4722092" cy="31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Review of EWC and ER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25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23471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Network module</a:t>
            </a:r>
          </a:p>
          <a:p>
            <a:pPr lvl="2"/>
            <a:r>
              <a:rPr kumimoji="1" lang="en-US" altLang="ko-Kore-KR" dirty="0"/>
              <a:t>Produces a trainable neural network through a function "</a:t>
            </a:r>
            <a:r>
              <a:rPr kumimoji="1" lang="en-US" altLang="ko-Kore-KR" dirty="0" err="1"/>
              <a:t>ModelFactory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  <a:p>
            <a:pPr lvl="1"/>
            <a:r>
              <a:rPr kumimoji="1" lang="en-US" altLang="ko-Kore-KR" dirty="0" err="1"/>
              <a:t>Data_handler</a:t>
            </a:r>
            <a:r>
              <a:rPr kumimoji="1" lang="en-US" altLang="ko-Kore-KR" dirty="0"/>
              <a:t> module</a:t>
            </a:r>
          </a:p>
          <a:p>
            <a:pPr lvl="2"/>
            <a:r>
              <a:rPr kumimoji="1" lang="en-US" altLang="ko-Kore-KR" dirty="0"/>
              <a:t>Declare a pre-defines loader that </a:t>
            </a:r>
            <a:r>
              <a:rPr kumimoji="1" lang="en-US" altLang="ko-Kore-KR" dirty="0">
                <a:solidFill>
                  <a:srgbClr val="FF0000"/>
                </a:solidFill>
              </a:rPr>
              <a:t>produces sequential tasks </a:t>
            </a:r>
          </a:p>
          <a:p>
            <a:pPr lvl="2"/>
            <a:endParaRPr kumimoji="1" lang="en-US" altLang="ko-Kore-KR" dirty="0"/>
          </a:p>
          <a:p>
            <a:pPr lvl="1"/>
            <a:r>
              <a:rPr kumimoji="1" lang="en-US" altLang="ko-Kore-KR" dirty="0"/>
              <a:t>Trainer module</a:t>
            </a:r>
          </a:p>
          <a:p>
            <a:pPr lvl="2"/>
            <a:r>
              <a:rPr kumimoji="1" lang="en-US" altLang="ko-Kore-KR" dirty="0"/>
              <a:t>Continual learning algorithms are implemented in this module</a:t>
            </a:r>
          </a:p>
          <a:p>
            <a:pPr lvl="2"/>
            <a:r>
              <a:rPr kumimoji="1" lang="en-US" altLang="ko-Kore-KR" dirty="0"/>
              <a:t>We need to complete scripts of EWC and ER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26</a:t>
            </a:fld>
            <a:r>
              <a:rPr lang="en-US"/>
              <a:t> /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11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Network module</a:t>
            </a:r>
          </a:p>
          <a:p>
            <a:pPr lvl="2"/>
            <a:r>
              <a:rPr kumimoji="1" lang="en-US" altLang="ko-Kore-KR" dirty="0"/>
              <a:t>Produces a trainable neural network through a function "</a:t>
            </a:r>
            <a:r>
              <a:rPr kumimoji="1" lang="en-US" altLang="ko-Kore-KR" dirty="0" err="1"/>
              <a:t>ModelFactory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27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E940E-BF70-9F44-B915-4053EFB7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98" y="3033576"/>
            <a:ext cx="6131433" cy="32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D91C8-DC9D-6348-B3FA-C708EE7EE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" y="3501718"/>
            <a:ext cx="2597727" cy="2597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65C01-CB4C-3D47-B94C-8FBC0EA6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654" y="3501718"/>
            <a:ext cx="34417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3579D-3687-6040-8B8F-481BF4632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378" y="3501718"/>
            <a:ext cx="2743200" cy="154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49CFF-BE95-BD44-8E2B-73CF00177FC5}"/>
              </a:ext>
            </a:extLst>
          </p:cNvPr>
          <p:cNvSpPr txBox="1"/>
          <p:nvPr/>
        </p:nvSpPr>
        <p:spPr>
          <a:xfrm>
            <a:off x="443879" y="6099445"/>
            <a:ext cx="20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ModelFactory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B195F-3247-2043-9BB3-40B37989F8E0}"/>
              </a:ext>
            </a:extLst>
          </p:cNvPr>
          <p:cNvSpPr txBox="1"/>
          <p:nvPr/>
        </p:nvSpPr>
        <p:spPr>
          <a:xfrm>
            <a:off x="3606934" y="6211669"/>
            <a:ext cx="225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&lt;Initialize of NN&gt;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7BFD4-906E-E945-A80F-EFE5F618C973}"/>
              </a:ext>
            </a:extLst>
          </p:cNvPr>
          <p:cNvSpPr txBox="1"/>
          <p:nvPr/>
        </p:nvSpPr>
        <p:spPr>
          <a:xfrm>
            <a:off x="6507891" y="5101570"/>
            <a:ext cx="273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Impl</a:t>
            </a:r>
            <a:r>
              <a:rPr kumimoji="1" lang="en-US" altLang="ko-KR" dirty="0"/>
              <a:t>. of Forward() 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45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 err="1"/>
              <a:t>Data_handler</a:t>
            </a:r>
            <a:r>
              <a:rPr kumimoji="1" lang="en-US" altLang="ko-Kore-KR" dirty="0"/>
              <a:t> module</a:t>
            </a:r>
          </a:p>
          <a:p>
            <a:pPr lvl="2"/>
            <a:r>
              <a:rPr kumimoji="1" lang="en-US" altLang="ko-Kore-KR" dirty="0"/>
              <a:t>Declare a pre-defines loader that </a:t>
            </a:r>
            <a:r>
              <a:rPr kumimoji="1" lang="en-US" altLang="ko-Kore-KR" dirty="0">
                <a:solidFill>
                  <a:srgbClr val="FF0000"/>
                </a:solidFill>
              </a:rPr>
              <a:t>produces sequential tasks </a:t>
            </a:r>
            <a:r>
              <a:rPr kumimoji="1" lang="en-US" altLang="ko-Kore-KR" dirty="0"/>
              <a:t>through a function “</a:t>
            </a:r>
            <a:r>
              <a:rPr kumimoji="1" lang="en-US" altLang="ko-Kore-KR" dirty="0" err="1"/>
              <a:t>make_ContinualLoaders</a:t>
            </a:r>
            <a:r>
              <a:rPr kumimoji="1" lang="en-US" altLang="ko-Kore-KR" dirty="0"/>
              <a:t>”</a:t>
            </a:r>
          </a:p>
          <a:p>
            <a:pPr lvl="2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28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3386-5B3E-1A45-AAC1-D8DA92AD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65" y="2983781"/>
            <a:ext cx="6245475" cy="541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B253F3-C2FB-914E-B653-62C93EA4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38" y="3756630"/>
            <a:ext cx="5677705" cy="3079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4B1D3-6663-8741-8370-535449A44A8F}"/>
              </a:ext>
            </a:extLst>
          </p:cNvPr>
          <p:cNvSpPr txBox="1"/>
          <p:nvPr/>
        </p:nvSpPr>
        <p:spPr>
          <a:xfrm>
            <a:off x="6162653" y="5918441"/>
            <a:ext cx="298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en-US" altLang="ko-KR" dirty="0" err="1"/>
              <a:t>Impl</a:t>
            </a:r>
            <a:r>
              <a:rPr kumimoji="1" lang="en-US" altLang="ko-KR" dirty="0"/>
              <a:t>. Of </a:t>
            </a:r>
            <a:r>
              <a:rPr kumimoji="1" lang="en-US" altLang="ko-KR" dirty="0" err="1"/>
              <a:t>make_ContinualLoaders</a:t>
            </a:r>
            <a:r>
              <a:rPr kumimoji="1" lang="en-US" altLang="ko-KR" dirty="0"/>
              <a:t>()&gt;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29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F9BC-21D7-334F-82B3-0279BD27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Program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0A8A-744F-5E4D-B7C6-CCB6CA9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Program structure mainly consists of three parts</a:t>
            </a:r>
          </a:p>
          <a:p>
            <a:pPr lvl="1"/>
            <a:r>
              <a:rPr kumimoji="1" lang="en-US" altLang="ko-Kore-KR" dirty="0"/>
              <a:t>Trainer module</a:t>
            </a:r>
          </a:p>
          <a:p>
            <a:pPr lvl="2"/>
            <a:r>
              <a:rPr kumimoji="1" lang="en-US" altLang="ko-Kore-KR" dirty="0"/>
              <a:t>Continual learning algorithms are implemented in this module</a:t>
            </a:r>
          </a:p>
          <a:p>
            <a:pPr marL="914400" lvl="2" indent="0">
              <a:buNone/>
            </a:pPr>
            <a:endParaRPr kumimoji="1" lang="en-US" altLang="ko-Kore-KR" dirty="0"/>
          </a:p>
          <a:p>
            <a:pPr lvl="2"/>
            <a:r>
              <a:rPr kumimoji="1" lang="en-US" altLang="ko-Kore-KR" dirty="0"/>
              <a:t>train() function in Trainer class is called for each task</a:t>
            </a:r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  <a:p>
            <a:pPr lvl="2"/>
            <a:r>
              <a:rPr kumimoji="1" lang="en-US" altLang="ko-Kore-KR" dirty="0"/>
              <a:t>In train() function, call forward() and backward() during pre-defined epochs</a:t>
            </a:r>
          </a:p>
          <a:p>
            <a:pPr lvl="2"/>
            <a:endParaRPr kumimoji="1" lang="en-US" altLang="ko-Kore-KR" dirty="0"/>
          </a:p>
          <a:p>
            <a:pPr lvl="1"/>
            <a:endParaRPr kumimoji="1" lang="en-US" altLang="ko-Kore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BEF5-48B4-5545-83BF-D3DF8A3D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29</a:t>
            </a:fld>
            <a:r>
              <a:rPr lang="en-US"/>
              <a:t> / 29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38D43-9BF0-0843-AC9D-E202D78C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67" y="2696915"/>
            <a:ext cx="4616720" cy="408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6B5A7-95F3-9D47-8085-6172950C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342" y="3429000"/>
            <a:ext cx="3021568" cy="1114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5FAE9-3F6F-7047-B750-267007A1B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459" y="5192728"/>
            <a:ext cx="2546128" cy="16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Review of EWC and ER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Goal of Lab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 Brief Explanation for Source Codes</a:t>
            </a:r>
          </a:p>
          <a:p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B1135-2D2C-2B43-8690-3A65E38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3</a:t>
            </a:fld>
            <a:r>
              <a:rPr lang="en-US" dirty="0"/>
              <a:t> / 29</a:t>
            </a:r>
          </a:p>
        </p:txBody>
      </p:sp>
    </p:spTree>
    <p:extLst>
      <p:ext uri="{BB962C8B-B14F-4D97-AF65-F5344CB8AC3E}">
        <p14:creationId xmlns:p14="http://schemas.microsoft.com/office/powerpoint/2010/main" val="191731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Topic for Practice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We tackle two methods of Regularization/Memory based CL approach</a:t>
            </a:r>
          </a:p>
          <a:p>
            <a:pPr lvl="1"/>
            <a:r>
              <a:rPr kumimoji="1" lang="en-US" altLang="ko-KR" dirty="0"/>
              <a:t>Regularization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EWC</a:t>
            </a:r>
          </a:p>
          <a:p>
            <a:pPr lvl="1"/>
            <a:r>
              <a:rPr kumimoji="1" lang="en-US" altLang="ko-KR" dirty="0"/>
              <a:t>Memory replay – </a:t>
            </a:r>
            <a:r>
              <a:rPr kumimoji="1" lang="en-US" altLang="ko-KR" b="1" dirty="0"/>
              <a:t>ER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A70AB-3788-5140-8FFE-A3220953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1" y="3313173"/>
            <a:ext cx="2061550" cy="2072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16F638-A03A-D248-9FDD-92EA27F1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570" y="3345662"/>
            <a:ext cx="2262606" cy="2007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AE621E-000E-7D48-B0AF-03B81AB5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605" y="3522463"/>
            <a:ext cx="3330708" cy="1830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16DC2-16FF-E945-832E-248194B887DF}"/>
              </a:ext>
            </a:extLst>
          </p:cNvPr>
          <p:cNvSpPr txBox="1"/>
          <p:nvPr/>
        </p:nvSpPr>
        <p:spPr>
          <a:xfrm>
            <a:off x="718908" y="5473670"/>
            <a:ext cx="169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Regularization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705BD-DC1E-A44E-B46C-7B65E0B8E47A}"/>
              </a:ext>
            </a:extLst>
          </p:cNvPr>
          <p:cNvSpPr txBox="1"/>
          <p:nvPr/>
        </p:nvSpPr>
        <p:spPr>
          <a:xfrm>
            <a:off x="3180226" y="5473670"/>
            <a:ext cx="1599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Parameter Isolation / </a:t>
            </a:r>
          </a:p>
          <a:p>
            <a:r>
              <a:rPr kumimoji="1" lang="en-US" altLang="ko-KR" dirty="0"/>
              <a:t>Dynamic Architecture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ECFED-3480-004A-9B13-81C5A4E8DB7C}"/>
              </a:ext>
            </a:extLst>
          </p:cNvPr>
          <p:cNvSpPr txBox="1"/>
          <p:nvPr/>
        </p:nvSpPr>
        <p:spPr>
          <a:xfrm>
            <a:off x="6188312" y="5457316"/>
            <a:ext cx="195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Memory replay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D5AF2D-CD99-1B44-AA5E-92828068F5A5}"/>
              </a:ext>
            </a:extLst>
          </p:cNvPr>
          <p:cNvSpPr/>
          <p:nvPr/>
        </p:nvSpPr>
        <p:spPr>
          <a:xfrm>
            <a:off x="2319926" y="1233782"/>
            <a:ext cx="7736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[</a:t>
            </a:r>
            <a:r>
              <a:rPr lang="en" altLang="ko-KR" sz="1200" dirty="0" err="1"/>
              <a:t>Parisi</a:t>
            </a:r>
            <a:r>
              <a:rPr kumimoji="1" lang="en-US" altLang="ko-KR" sz="1200" dirty="0"/>
              <a:t> et al., </a:t>
            </a:r>
            <a:r>
              <a:rPr lang="en" altLang="ko-KR" sz="1200" dirty="0"/>
              <a:t>Continual Lifelong Learning with Neural Networks: A Review</a:t>
            </a:r>
            <a:r>
              <a:rPr kumimoji="1" lang="en-US" altLang="ko-KR" sz="1200" dirty="0"/>
              <a:t>, arXiv:1802.07569 2019]</a:t>
            </a:r>
            <a:endParaRPr lang="ko-KR" altLang="en-US" sz="1200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88BCDF6-E37C-BB4C-8093-D65CF28C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4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A746A5F3-F23A-7847-8E30-5DC743A489E2}"/>
              </a:ext>
            </a:extLst>
          </p:cNvPr>
          <p:cNvSpPr/>
          <p:nvPr/>
        </p:nvSpPr>
        <p:spPr>
          <a:xfrm>
            <a:off x="5216434" y="3345662"/>
            <a:ext cx="3672072" cy="2689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D9AC60AA-108D-1E4B-9CB6-4BE824E17A26}"/>
              </a:ext>
            </a:extLst>
          </p:cNvPr>
          <p:cNvSpPr/>
          <p:nvPr/>
        </p:nvSpPr>
        <p:spPr>
          <a:xfrm>
            <a:off x="691749" y="3345662"/>
            <a:ext cx="1894469" cy="2689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05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Regularization-based methods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Key idea</a:t>
            </a:r>
          </a:p>
          <a:p>
            <a:pPr lvl="1"/>
            <a:r>
              <a:rPr kumimoji="1" lang="en-US" altLang="ko-KR" dirty="0"/>
              <a:t>Identify which nodes/weights are important for each task</a:t>
            </a:r>
          </a:p>
          <a:p>
            <a:pPr lvl="1"/>
            <a:r>
              <a:rPr kumimoji="1" lang="en-US" altLang="ko-KR" dirty="0"/>
              <a:t>Put high regularization to the important nodes/weights</a:t>
            </a:r>
          </a:p>
          <a:p>
            <a:pPr lvl="1"/>
            <a:r>
              <a:rPr kumimoji="1" lang="en-US" altLang="ko-KR" dirty="0"/>
              <a:t>Mainly focus on the </a:t>
            </a:r>
            <a:r>
              <a:rPr kumimoji="1" lang="en-US" altLang="ko-KR" b="1" dirty="0"/>
              <a:t>stability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57B52-4079-A54F-9E4B-F432E44E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243" y="3551354"/>
            <a:ext cx="4197071" cy="2356532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A82FA4F-D831-DE4F-8F96-92B4CA85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5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8C92F-51AB-8548-9B4D-E34CAD179562}"/>
              </a:ext>
            </a:extLst>
          </p:cNvPr>
          <p:cNvSpPr/>
          <p:nvPr/>
        </p:nvSpPr>
        <p:spPr>
          <a:xfrm>
            <a:off x="3108190" y="6182570"/>
            <a:ext cx="61313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[Kirkpatrick et al., Overcoming catastrophic forgetting in neural networks, PNAS 2017]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964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Elastic Weight Consolidation (EWC)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The </a:t>
                </a:r>
                <a:r>
                  <a:rPr kumimoji="1" lang="en-US" altLang="ko-KR" b="1" dirty="0"/>
                  <a:t>loss function </a:t>
                </a:r>
                <a:r>
                  <a:rPr kumimoji="1" lang="en-US" altLang="ko-KR" dirty="0"/>
                  <a:t>of EWC for learning Task t:</a:t>
                </a:r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000" dirty="0"/>
                  <a:t>The loss function is formulated based on Bayesian framework and some approximations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000" dirty="0"/>
                  <a:t>For general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sz="2000" dirty="0"/>
                  <a:t>, the </a:t>
                </a:r>
                <a:r>
                  <a:rPr kumimoji="1" lang="en-US" altLang="ko-KR" sz="2000" dirty="0">
                    <a:solidFill>
                      <a:srgbClr val="FF0000"/>
                    </a:solidFill>
                  </a:rPr>
                  <a:t>FIM gets added </a:t>
                </a:r>
                <a:r>
                  <a:rPr kumimoji="1" lang="en-US" altLang="ko-KR" sz="2000" dirty="0"/>
                  <a:t>after learning each task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ko-KR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ko-KR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2" t="-133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ECD7AFE-241A-CA41-9132-B5B613FF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6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59D9149-D565-484C-AE9D-DE94972B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75" y="3059330"/>
            <a:ext cx="5919019" cy="8479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32">
            <a:extLst>
              <a:ext uri="{FF2B5EF4-FFF2-40B4-BE49-F238E27FC236}">
                <a16:creationId xmlns:a16="http://schemas.microsoft.com/office/drawing/2014/main" id="{A5C51667-6EF0-9C44-9E3B-63D914E6A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75" y="1836559"/>
            <a:ext cx="6975314" cy="11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Elastic Weight Consolidation (EWC)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FIM is a measure of the importance of a parameter</a:t>
                </a:r>
              </a:p>
              <a:p>
                <a:pPr lvl="1"/>
                <a:r>
                  <a:rPr kumimoji="1" lang="en-US" altLang="ko-KR" dirty="0">
                    <a:sym typeface="Wingdings" pitchFamily="2" charset="2"/>
                  </a:rPr>
                  <a:t>Large FIM means important (strong regularization)</a:t>
                </a:r>
              </a:p>
              <a:p>
                <a:pPr lvl="1"/>
                <a:r>
                  <a:rPr kumimoji="1" lang="en-US" altLang="ko-KR" dirty="0">
                    <a:sym typeface="Wingdings" pitchFamily="2" charset="2"/>
                  </a:rPr>
                  <a:t>FIM can be computed via back-propagation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latin typeface="Cambria Math" panose="02040503050406030204" pitchFamily="18" charset="0"/>
                            <a:sym typeface="Wingdings" pitchFamily="2" charset="2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radient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  </m:t>
                    </m:r>
                  </m:oMath>
                </a14:m>
                <a:endParaRPr kumimoji="1" lang="en-US" altLang="ko-KR" dirty="0">
                  <a:sym typeface="Wingdings" pitchFamily="2" charset="2"/>
                </a:endParaRPr>
              </a:p>
              <a:p>
                <a:pPr lvl="1"/>
                <a:r>
                  <a:rPr kumimoji="1" lang="en-US" altLang="ko-KR" b="1" dirty="0">
                    <a:sym typeface="Wingdings" pitchFamily="2" charset="2"/>
                  </a:rPr>
                  <a:t>Caveat: </a:t>
                </a:r>
                <a:r>
                  <a:rPr kumimoji="1" lang="en-US" altLang="ko-KR" dirty="0">
                    <a:sym typeface="Wingdings" pitchFamily="2" charset="2"/>
                  </a:rPr>
                  <a:t>Twice many memory space required</a:t>
                </a: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4" t="-10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A9008BC8-C3EE-7142-8D5D-79989D09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08" y="3449310"/>
            <a:ext cx="4384582" cy="24618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070D6-D85D-614A-945C-D9B26B52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7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6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Elastic Weight Consolidation (EWC)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EWC mitigates catastrophic forgetting in SL</a:t>
            </a:r>
          </a:p>
          <a:p>
            <a:pPr lvl="1"/>
            <a:r>
              <a:rPr kumimoji="1" lang="en-US" altLang="ko-KR" dirty="0"/>
              <a:t>Permuted MNIST task</a:t>
            </a:r>
          </a:p>
          <a:p>
            <a:pPr marL="457200" lvl="1" indent="0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endParaRPr kumimoji="1"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8483600" y="3002245"/>
            <a:ext cx="404906" cy="55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40527" y="3923582"/>
            <a:ext cx="404906" cy="13075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E1573-036A-0542-8278-7340B311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8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B515D-51F3-C740-825E-88E9F0A9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6" y="3281645"/>
            <a:ext cx="7852429" cy="15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Elastic Weight Consolidation (EWC)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EWC mitigates catastrophic forgetting in a SL</a:t>
            </a:r>
          </a:p>
          <a:p>
            <a:pPr lvl="1"/>
            <a:r>
              <a:rPr kumimoji="1" lang="en-US" altLang="ko-KR" dirty="0"/>
              <a:t>Permuted MNIST task</a:t>
            </a:r>
          </a:p>
          <a:p>
            <a:pPr lvl="1"/>
            <a:r>
              <a:rPr kumimoji="1" lang="en-US" altLang="ko-KR" dirty="0"/>
              <a:t>Simple fine-tuning, L2 regularization do not work</a:t>
            </a: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" y="2856572"/>
            <a:ext cx="8648700" cy="31495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483600" y="3002245"/>
            <a:ext cx="404906" cy="55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40527" y="3923582"/>
            <a:ext cx="404906" cy="13075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E1573-036A-0542-8278-7340B311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BE47-A309-A04A-8ACD-5472A992E3BA}" type="slidenum">
              <a:rPr lang="en-US" smtClean="0"/>
              <a:pPr/>
              <a:t>9</a:t>
            </a:fld>
            <a:r>
              <a:rPr lang="en-US" dirty="0"/>
              <a:t> / </a:t>
            </a:r>
            <a:r>
              <a:rPr lang="en-US" altLang="ko-KR" dirty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0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358214</TotalTime>
  <Words>1084</Words>
  <Application>Microsoft Office PowerPoint</Application>
  <PresentationFormat>화면 슬라이드 쇼(4:3)</PresentationFormat>
  <Paragraphs>263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ＭＳ Ｐゴシック</vt:lpstr>
      <vt:lpstr>맑은 고딕</vt:lpstr>
      <vt:lpstr>Arial</vt:lpstr>
      <vt:lpstr>Calibri</vt:lpstr>
      <vt:lpstr>Cambria Math</vt:lpstr>
      <vt:lpstr>Gill Sans MT</vt:lpstr>
      <vt:lpstr>Wingdings</vt:lpstr>
      <vt:lpstr>Office Theme</vt:lpstr>
      <vt:lpstr>AI 전문가 교육과정 : Learning Algorithms I  (Continual Learning - Lab)</vt:lpstr>
      <vt:lpstr>Outline</vt:lpstr>
      <vt:lpstr>Outline</vt:lpstr>
      <vt:lpstr>Topic for Practice</vt:lpstr>
      <vt:lpstr>Regularization-based methods</vt:lpstr>
      <vt:lpstr>Elastic Weight Consolidation (EWC)</vt:lpstr>
      <vt:lpstr>Elastic Weight Consolidation (EWC)</vt:lpstr>
      <vt:lpstr>Elastic Weight Consolidation (EWC)</vt:lpstr>
      <vt:lpstr>Elastic Weight Consolidation (EWC)</vt:lpstr>
      <vt:lpstr>Replay-memory based methods</vt:lpstr>
      <vt:lpstr>Experience Replay for Continual Learning</vt:lpstr>
      <vt:lpstr>Experience Replay for Continual Learning</vt:lpstr>
      <vt:lpstr>Outline</vt:lpstr>
      <vt:lpstr>Goal of Lab for EWC</vt:lpstr>
      <vt:lpstr>Goal of Lab for EWC</vt:lpstr>
      <vt:lpstr>Goal of Lab for EWC</vt:lpstr>
      <vt:lpstr>Goal of Lab for EWC</vt:lpstr>
      <vt:lpstr>Goal of Lab for EWC</vt:lpstr>
      <vt:lpstr>Goal of Lab for EWC</vt:lpstr>
      <vt:lpstr>Goal of Lab for ER</vt:lpstr>
      <vt:lpstr>Goal of Lab for ER</vt:lpstr>
      <vt:lpstr>Goal of Lab for ER</vt:lpstr>
      <vt:lpstr>Goal of Lab for ER</vt:lpstr>
      <vt:lpstr>Goal of Lab for ER</vt:lpstr>
      <vt:lpstr>Outline</vt:lpstr>
      <vt:lpstr>Program Structure</vt:lpstr>
      <vt:lpstr>Program Structure</vt:lpstr>
      <vt:lpstr>Program Structure</vt:lpstr>
      <vt:lpstr>Program Structure</vt:lpstr>
    </vt:vector>
  </TitlesOfParts>
  <Company>Yahoo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methods for computer science and software engineering</dc:title>
  <dc:creator>Yahoo</dc:creator>
  <cp:lastModifiedBy>AI_15</cp:lastModifiedBy>
  <cp:revision>2464</cp:revision>
  <cp:lastPrinted>2020-10-20T09:55:38Z</cp:lastPrinted>
  <dcterms:created xsi:type="dcterms:W3CDTF">2011-10-29T09:19:52Z</dcterms:created>
  <dcterms:modified xsi:type="dcterms:W3CDTF">2022-07-21T05:53:32Z</dcterms:modified>
</cp:coreProperties>
</file>